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60" r:id="rId5"/>
    <p:sldId id="258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s-C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53A1"/>
    <a:srgbClr val="7ED957"/>
    <a:srgbClr val="FFDE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1E8657-B777-40A7-96F0-6C3DAC382DBE}" v="19" dt="2023-08-14T23:34:57.274"/>
    <p1510:client id="{3FF13CE4-DEB8-771C-3205-2E03ACC98CC3}" v="6" dt="2023-08-15T03:06:52.988"/>
    <p1510:client id="{D919189E-1C98-4941-BEC3-21D0284B9916}" v="13" dt="2023-08-15T03:02:29.9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F44958-4C8D-6BF2-7ED5-D1271A45EA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367CDB5-33A3-A1E3-5C69-268AFCADD2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FCB7B98-5BDE-9819-FF86-0A18C1E85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C384B-7FB9-4F71-B739-50B82180C773}" type="datetimeFigureOut">
              <a:rPr lang="es-CR" smtClean="0"/>
              <a:t>14/8/2023</a:t>
            </a:fld>
            <a:endParaRPr lang="es-C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D35A88B-8F76-D833-6C8B-26C953B7B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FB1B13C-5789-06ED-461C-2BD383ED4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89DE-E81A-4C3D-8767-9B024F9FA47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273207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CB9315-4A90-90C7-1722-C760379D5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0AA87AA-CFDF-9526-6868-A798598CB3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B2CA776-5322-C6AC-AF33-869335D2C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C384B-7FB9-4F71-B739-50B82180C773}" type="datetimeFigureOut">
              <a:rPr lang="es-CR" smtClean="0"/>
              <a:t>14/8/2023</a:t>
            </a:fld>
            <a:endParaRPr lang="es-C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E873C32-5802-FF00-7E9B-3124D8D12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35554BF-14F3-5248-C56B-D9424BBAE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89DE-E81A-4C3D-8767-9B024F9FA47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581922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FE90317-2559-764B-2A29-354C356306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E7701B2-BC1A-5E4B-49D7-ADA071888B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C69361C-71ED-6681-C3A5-537C14273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C384B-7FB9-4F71-B739-50B82180C773}" type="datetimeFigureOut">
              <a:rPr lang="es-CR" smtClean="0"/>
              <a:t>14/8/2023</a:t>
            </a:fld>
            <a:endParaRPr lang="es-C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5EA23B2-9E91-A060-B275-2DFC53C62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47098B-F3D0-B666-2D77-887581571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89DE-E81A-4C3D-8767-9B024F9FA47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556061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998288-60FC-F036-D105-E5902D3C5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4710F2D-4E05-7F3D-8B14-1432F27D7E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A1EBA9-622A-DDDC-D600-D78FB5137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C384B-7FB9-4F71-B739-50B82180C773}" type="datetimeFigureOut">
              <a:rPr lang="es-CR" smtClean="0"/>
              <a:t>14/8/2023</a:t>
            </a:fld>
            <a:endParaRPr lang="es-C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A94C77-7B58-B288-DCBE-684AC688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98C6CEB-A8FD-64D5-4186-86FC1106D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89DE-E81A-4C3D-8767-9B024F9FA47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729633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70086D-810A-BF26-C6AC-1DCAC4CD5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C54D632-0411-091E-FB9F-5C81CA019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641E011-F4E6-D3F7-637A-000FE69A7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C384B-7FB9-4F71-B739-50B82180C773}" type="datetimeFigureOut">
              <a:rPr lang="es-CR" smtClean="0"/>
              <a:t>14/8/2023</a:t>
            </a:fld>
            <a:endParaRPr lang="es-C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A77A910-F729-36DE-E271-B7F9DF7AD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E68E076-322A-4471-E239-A6E89AB6B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89DE-E81A-4C3D-8767-9B024F9FA47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4109377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EC7360-5B1B-B8A4-35EB-F657FE354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3759579-91D9-49AD-E971-7622A66FBA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F094803-4761-00A7-CD20-665A7406CC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A7E29BA-3260-692C-7CCB-DC6A122C7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C384B-7FB9-4F71-B739-50B82180C773}" type="datetimeFigureOut">
              <a:rPr lang="es-CR" smtClean="0"/>
              <a:t>14/8/2023</a:t>
            </a:fld>
            <a:endParaRPr lang="es-C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2A44FC9-B81E-DF0C-59A5-4912BE9B2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AB2E507-1A91-F6D9-640A-2D1082B82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89DE-E81A-4C3D-8767-9B024F9FA47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407034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CAAFBA-5ED8-14A9-D813-41D92C27D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B9D90CA-4707-4241-9D21-DF67926B0D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ECECA06-15D4-C671-B823-E6C4E2388C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D296E66-ACB9-BEAD-466F-B90C9C9051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2F399C5-89FF-E4A1-F7F7-AD922EDF11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9F3177E-BF59-9D39-4CB0-440F64919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C384B-7FB9-4F71-B739-50B82180C773}" type="datetimeFigureOut">
              <a:rPr lang="es-CR" smtClean="0"/>
              <a:t>14/8/2023</a:t>
            </a:fld>
            <a:endParaRPr lang="es-C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E18BDF6-0D16-AAD4-BC3B-45D71DCDF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4F3500A-C0F9-8C7C-7AE5-1D7D325F5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89DE-E81A-4C3D-8767-9B024F9FA47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467631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38AD68-404B-988C-2658-5ABDECCF7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92235B2-3638-5BED-3C7B-8B2D03816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C384B-7FB9-4F71-B739-50B82180C773}" type="datetimeFigureOut">
              <a:rPr lang="es-CR" smtClean="0"/>
              <a:t>14/8/2023</a:t>
            </a:fld>
            <a:endParaRPr lang="es-C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8E66D6F-70B9-B1FA-B11E-0B35D51A7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D6D7BB9-3C6D-FA74-5F13-DD43EBB7A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89DE-E81A-4C3D-8767-9B024F9FA47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267751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3362ACD-4988-687A-B3AB-47A9E1F46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C384B-7FB9-4F71-B739-50B82180C773}" type="datetimeFigureOut">
              <a:rPr lang="es-CR" smtClean="0"/>
              <a:t>14/8/2023</a:t>
            </a:fld>
            <a:endParaRPr lang="es-C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3597BF6-810A-7770-F1B5-58469810D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6848C7C-E14F-82E1-1CCE-5DF10D6D3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89DE-E81A-4C3D-8767-9B024F9FA47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854480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A517C4-72D0-ED2B-C7FA-407ABBEF5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A449BC1-1AE1-022B-C24E-C7388C7A92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5DC08A0-9D1A-8D5F-B6A3-B48E1BA27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D801B78-5649-FF86-C279-7282782DA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C384B-7FB9-4F71-B739-50B82180C773}" type="datetimeFigureOut">
              <a:rPr lang="es-CR" smtClean="0"/>
              <a:t>14/8/2023</a:t>
            </a:fld>
            <a:endParaRPr lang="es-C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E3FFC11-C23C-7038-F777-6C1F55E77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4EAB5F3-8DF7-E44B-6ED6-D52978C74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89DE-E81A-4C3D-8767-9B024F9FA47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040896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B8D204-EEB0-85E0-98F8-8F1CF32CB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A7B765A-82CF-D4AF-8377-3E186D54FD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s-C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A707660-4596-2891-EDFD-01D0964DBA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FBB4E5B-E839-81A6-598D-F68D5F07E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C384B-7FB9-4F71-B739-50B82180C773}" type="datetimeFigureOut">
              <a:rPr lang="es-CR" smtClean="0"/>
              <a:t>14/8/2023</a:t>
            </a:fld>
            <a:endParaRPr lang="es-C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780DD87-9E32-02E0-7233-4D3113B05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5E5330A-B0D8-0BF5-1D17-87EB3EDCF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89DE-E81A-4C3D-8767-9B024F9FA47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680430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F6EE856-937D-62B5-888B-F160513D4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2A5AAC4-1581-7C16-737B-78D08C42E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92CF154-6C34-7D5B-1638-655C77B961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BC384B-7FB9-4F71-B739-50B82180C773}" type="datetimeFigureOut">
              <a:rPr lang="es-CR" smtClean="0"/>
              <a:t>14/8/2023</a:t>
            </a:fld>
            <a:endParaRPr lang="es-C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BB8239-4D42-89EA-6190-7F6F7B1E97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D0E6348-808F-CB0B-D0A8-6C8B6418BA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5489DE-E81A-4C3D-8767-9B024F9FA47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709044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hyperlink" Target="https://pixabay.com/en/white-painted-wall-texture-white-2500981/" TargetMode="External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hyperlink" Target="https://pixabay.com/en/white-painted-wall-texture-white-2500981/" TargetMode="External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hyperlink" Target="https://pixabay.com/en/white-painted-wall-texture-white-2500981/" TargetMode="External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jpeg"/><Relationship Id="rId5" Type="http://schemas.openxmlformats.org/officeDocument/2006/relationships/hyperlink" Target="https://pixabay.com/en/white-painted-wall-texture-white-2500981/" TargetMode="External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brielgr01/propagacion-del-error/tree/main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pqu5IQPhll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9F92996C-F9C6-328B-6231-4934AEC1D4B7}"/>
              </a:ext>
            </a:extLst>
          </p:cNvPr>
          <p:cNvSpPr txBox="1"/>
          <p:nvPr/>
        </p:nvSpPr>
        <p:spPr>
          <a:xfrm>
            <a:off x="3913254" y="618978"/>
            <a:ext cx="43654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ITCR</a:t>
            </a:r>
          </a:p>
          <a:p>
            <a:pPr algn="ctr"/>
            <a:r>
              <a:rPr lang="es-E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Sensores y Actuadores</a:t>
            </a:r>
            <a:endParaRPr lang="es-CR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3BB6373-1237-579B-1F0C-3B6F593689AF}"/>
              </a:ext>
            </a:extLst>
          </p:cNvPr>
          <p:cNvSpPr txBox="1"/>
          <p:nvPr/>
        </p:nvSpPr>
        <p:spPr>
          <a:xfrm>
            <a:off x="1941378" y="2259449"/>
            <a:ext cx="830926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Práctica #2</a:t>
            </a:r>
          </a:p>
          <a:p>
            <a:pPr algn="ctr"/>
            <a:r>
              <a:rPr lang="es-E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Teoría de Mediciones</a:t>
            </a:r>
          </a:p>
          <a:p>
            <a:pPr algn="ctr"/>
            <a:r>
              <a:rPr lang="es-E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Medición de Resistencia con Arduino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5727BAE-166D-51B9-7066-10FF719B10B5}"/>
              </a:ext>
            </a:extLst>
          </p:cNvPr>
          <p:cNvSpPr txBox="1"/>
          <p:nvPr/>
        </p:nvSpPr>
        <p:spPr>
          <a:xfrm>
            <a:off x="2209507" y="4717142"/>
            <a:ext cx="7772978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ES" sz="3600" dirty="0">
                <a:latin typeface="Times New Roman"/>
                <a:cs typeface="Times New Roman"/>
              </a:rPr>
              <a:t>Alexander Solís Quesada</a:t>
            </a:r>
            <a:endParaRPr lang="es-E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s-ES" sz="3600" dirty="0">
                <a:latin typeface="Times New Roman"/>
                <a:cs typeface="Times New Roman"/>
              </a:rPr>
              <a:t>Gabriel González Rodríguez</a:t>
            </a:r>
            <a:endParaRPr lang="es-E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F948102-F7A5-4EBF-B3D3-C0DCFFE12B74}"/>
              </a:ext>
            </a:extLst>
          </p:cNvPr>
          <p:cNvSpPr txBox="1"/>
          <p:nvPr/>
        </p:nvSpPr>
        <p:spPr>
          <a:xfrm>
            <a:off x="4863126" y="6065406"/>
            <a:ext cx="24657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Semestre II - 2023</a:t>
            </a:r>
          </a:p>
        </p:txBody>
      </p:sp>
      <p:pic>
        <p:nvPicPr>
          <p:cNvPr id="2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FB0CE6DE-994D-2AA9-8873-C604F8DC59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78448" y="591747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842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Patrón de fondo&#10;&#10;Descripción generada automáticamente con confianza media">
            <a:extLst>
              <a:ext uri="{FF2B5EF4-FFF2-40B4-BE49-F238E27FC236}">
                <a16:creationId xmlns:a16="http://schemas.microsoft.com/office/drawing/2014/main" id="{EBC9FD6E-0F37-F6C9-1780-DCC2A60057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3E68885-95CA-1DF4-24CC-FC3DE5EDB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>
                <a:latin typeface="Times New Roman"/>
                <a:cs typeface="Times New Roman"/>
              </a:rPr>
              <a:t>Resultados</a:t>
            </a:r>
            <a:endParaRPr lang="es-ES" dirty="0"/>
          </a:p>
        </p:txBody>
      </p:sp>
      <p:sp>
        <p:nvSpPr>
          <p:cNvPr id="18" name="Marcador de texto 17">
            <a:extLst>
              <a:ext uri="{FF2B5EF4-FFF2-40B4-BE49-F238E27FC236}">
                <a16:creationId xmlns:a16="http://schemas.microsoft.com/office/drawing/2014/main" id="{2FCD65EE-9FAC-3877-D9AD-DE7989A3B2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R" dirty="0"/>
              <a:t>Mínima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3586AE1-68EA-487D-42C5-5AD6AE975CB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s-CR" dirty="0"/>
              <a:t>V </a:t>
            </a:r>
            <a:r>
              <a:rPr lang="es-CR" dirty="0" err="1"/>
              <a:t>Ref</a:t>
            </a:r>
            <a:r>
              <a:rPr lang="es-CR" dirty="0"/>
              <a:t> = (4.87 </a:t>
            </a:r>
            <a:r>
              <a:rPr lang="es-CR" sz="2800" dirty="0">
                <a:cs typeface="Times New Roman" panose="02020603050405020304" pitchFamily="18" charset="0"/>
              </a:rPr>
              <a:t>±</a:t>
            </a:r>
            <a:r>
              <a:rPr lang="es-CR" dirty="0"/>
              <a:t> 0.13) V</a:t>
            </a:r>
          </a:p>
          <a:p>
            <a:r>
              <a:rPr lang="es-CR" dirty="0"/>
              <a:t>V </a:t>
            </a:r>
            <a:r>
              <a:rPr lang="es-CR" dirty="0" err="1"/>
              <a:t>Pot</a:t>
            </a:r>
            <a:r>
              <a:rPr lang="es-CR" dirty="0"/>
              <a:t> = (0.234 </a:t>
            </a:r>
            <a:r>
              <a:rPr lang="es-CR" sz="2800" dirty="0">
                <a:cs typeface="Times New Roman" panose="02020603050405020304" pitchFamily="18" charset="0"/>
              </a:rPr>
              <a:t>±</a:t>
            </a:r>
            <a:r>
              <a:rPr lang="es-CR" dirty="0"/>
              <a:t> 0.005) V</a:t>
            </a:r>
          </a:p>
          <a:p>
            <a:r>
              <a:rPr lang="es-CR" dirty="0"/>
              <a:t>R </a:t>
            </a:r>
            <a:r>
              <a:rPr lang="es-CR" dirty="0" err="1"/>
              <a:t>Pot</a:t>
            </a:r>
            <a:r>
              <a:rPr lang="es-CR" dirty="0"/>
              <a:t> </a:t>
            </a:r>
            <a:r>
              <a:rPr lang="es-CR" dirty="0" err="1"/>
              <a:t>Ref</a:t>
            </a:r>
            <a:r>
              <a:rPr lang="es-CR" dirty="0"/>
              <a:t> = (9.38 </a:t>
            </a:r>
            <a:r>
              <a:rPr lang="es-CR" sz="2800" dirty="0">
                <a:cs typeface="Times New Roman" panose="02020603050405020304" pitchFamily="18" charset="0"/>
              </a:rPr>
              <a:t>±</a:t>
            </a:r>
            <a:r>
              <a:rPr lang="es-CR" dirty="0"/>
              <a:t> 0.01) k</a:t>
            </a:r>
            <a:r>
              <a:rPr lang="el-GR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Ω</a:t>
            </a:r>
            <a:endParaRPr lang="es-CR" dirty="0"/>
          </a:p>
          <a:p>
            <a:r>
              <a:rPr lang="es-CR" dirty="0"/>
              <a:t>R </a:t>
            </a:r>
            <a:r>
              <a:rPr lang="es-CR" dirty="0" err="1"/>
              <a:t>Pot</a:t>
            </a:r>
            <a:r>
              <a:rPr lang="es-CR" dirty="0"/>
              <a:t> = (0.45 </a:t>
            </a:r>
            <a:r>
              <a:rPr lang="es-CR" sz="2800" dirty="0">
                <a:cs typeface="Times New Roman" panose="02020603050405020304" pitchFamily="18" charset="0"/>
              </a:rPr>
              <a:t>±</a:t>
            </a:r>
            <a:r>
              <a:rPr lang="es-CR" dirty="0"/>
              <a:t> 0.02) k</a:t>
            </a:r>
            <a:r>
              <a:rPr lang="el-GR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Ω</a:t>
            </a:r>
            <a:r>
              <a:rPr lang="es-CR" dirty="0"/>
              <a:t> </a:t>
            </a:r>
          </a:p>
        </p:txBody>
      </p:sp>
      <p:sp>
        <p:nvSpPr>
          <p:cNvPr id="19" name="Marcador de texto 18">
            <a:extLst>
              <a:ext uri="{FF2B5EF4-FFF2-40B4-BE49-F238E27FC236}">
                <a16:creationId xmlns:a16="http://schemas.microsoft.com/office/drawing/2014/main" id="{23F0880B-FEDF-D67A-7250-35D389C4B0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s-CR" dirty="0"/>
              <a:t>Máxima</a:t>
            </a:r>
          </a:p>
        </p:txBody>
      </p:sp>
      <p:sp>
        <p:nvSpPr>
          <p:cNvPr id="20" name="Marcador de contenido 19">
            <a:extLst>
              <a:ext uri="{FF2B5EF4-FFF2-40B4-BE49-F238E27FC236}">
                <a16:creationId xmlns:a16="http://schemas.microsoft.com/office/drawing/2014/main" id="{09CC1FD3-F21F-45C0-C0F4-BAFD51EBA07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s-CR" dirty="0"/>
              <a:t>V </a:t>
            </a:r>
            <a:r>
              <a:rPr lang="es-CR" dirty="0" err="1"/>
              <a:t>Ref</a:t>
            </a:r>
            <a:r>
              <a:rPr lang="es-CR" dirty="0"/>
              <a:t> = (4.87 </a:t>
            </a:r>
            <a:r>
              <a:rPr lang="es-CR" sz="2800" dirty="0">
                <a:cs typeface="Times New Roman" panose="02020603050405020304" pitchFamily="18" charset="0"/>
              </a:rPr>
              <a:t>±</a:t>
            </a:r>
            <a:r>
              <a:rPr lang="es-CR" dirty="0"/>
              <a:t> 0.13) V</a:t>
            </a:r>
          </a:p>
          <a:p>
            <a:r>
              <a:rPr lang="es-CR" dirty="0"/>
              <a:t>V </a:t>
            </a:r>
            <a:r>
              <a:rPr lang="es-CR" dirty="0" err="1"/>
              <a:t>Pot</a:t>
            </a:r>
            <a:r>
              <a:rPr lang="es-CR" dirty="0"/>
              <a:t> = (4.936 </a:t>
            </a:r>
            <a:r>
              <a:rPr lang="es-CR" sz="2800" dirty="0">
                <a:cs typeface="Times New Roman" panose="02020603050405020304" pitchFamily="18" charset="0"/>
              </a:rPr>
              <a:t>±</a:t>
            </a:r>
            <a:r>
              <a:rPr lang="es-CR" dirty="0"/>
              <a:t> 0.005) V</a:t>
            </a:r>
          </a:p>
          <a:p>
            <a:r>
              <a:rPr lang="es-CR" dirty="0"/>
              <a:t>R </a:t>
            </a:r>
            <a:r>
              <a:rPr lang="es-CR" dirty="0" err="1"/>
              <a:t>Pot</a:t>
            </a:r>
            <a:r>
              <a:rPr lang="es-CR" dirty="0"/>
              <a:t> </a:t>
            </a:r>
            <a:r>
              <a:rPr lang="es-CR" dirty="0" err="1"/>
              <a:t>Ref</a:t>
            </a:r>
            <a:r>
              <a:rPr lang="es-CR" dirty="0"/>
              <a:t> = (9.38 </a:t>
            </a:r>
            <a:r>
              <a:rPr lang="es-CR" sz="2800" dirty="0">
                <a:cs typeface="Times New Roman" panose="02020603050405020304" pitchFamily="18" charset="0"/>
              </a:rPr>
              <a:t>±</a:t>
            </a:r>
            <a:r>
              <a:rPr lang="es-CR" dirty="0"/>
              <a:t> 0.01) k</a:t>
            </a:r>
            <a:r>
              <a:rPr lang="el-GR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Ω</a:t>
            </a:r>
            <a:endParaRPr lang="es-CR" dirty="0"/>
          </a:p>
          <a:p>
            <a:r>
              <a:rPr lang="es-CR" dirty="0"/>
              <a:t>R </a:t>
            </a:r>
            <a:r>
              <a:rPr lang="es-CR" dirty="0" err="1"/>
              <a:t>Pot</a:t>
            </a:r>
            <a:r>
              <a:rPr lang="es-CR" dirty="0"/>
              <a:t> = (9.51 </a:t>
            </a:r>
            <a:r>
              <a:rPr lang="es-CR" sz="2800" dirty="0">
                <a:cs typeface="Times New Roman" panose="02020603050405020304" pitchFamily="18" charset="0"/>
              </a:rPr>
              <a:t>±</a:t>
            </a:r>
            <a:r>
              <a:rPr lang="es-CR" dirty="0"/>
              <a:t> 0.25) k</a:t>
            </a:r>
            <a:r>
              <a:rPr lang="el-GR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Ω</a:t>
            </a:r>
            <a:r>
              <a:rPr lang="es-C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52886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Patrón de fondo&#10;&#10;Descripción generada automáticamente con confianza media">
            <a:extLst>
              <a:ext uri="{FF2B5EF4-FFF2-40B4-BE49-F238E27FC236}">
                <a16:creationId xmlns:a16="http://schemas.microsoft.com/office/drawing/2014/main" id="{EBC9FD6E-0F37-F6C9-1780-DCC2A60057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3E68885-95CA-1DF4-24CC-FC3DE5EDB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>
                <a:latin typeface="Times New Roman"/>
                <a:cs typeface="Times New Roman"/>
              </a:rPr>
              <a:t>Conclusiones</a:t>
            </a:r>
            <a:endParaRPr lang="es-ES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F206FF3-D438-3C6D-5E58-EFA67A8678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R" dirty="0"/>
              <a:t>Para la resistencia del potenciómetro: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3586AE1-68EA-487D-42C5-5AD6AE975C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10512424" cy="3684588"/>
          </a:xfrm>
        </p:spPr>
        <p:txBody>
          <a:bodyPr>
            <a:normAutofit/>
          </a:bodyPr>
          <a:lstStyle/>
          <a:p>
            <a:r>
              <a:rPr lang="es-CR" dirty="0"/>
              <a:t>Rango de incertidumbre: </a:t>
            </a:r>
            <a:r>
              <a:rPr lang="es-CR" sz="2800" dirty="0">
                <a:cs typeface="Times New Roman" panose="02020603050405020304" pitchFamily="18" charset="0"/>
              </a:rPr>
              <a:t>± 0.02 - ±0.25</a:t>
            </a:r>
          </a:p>
          <a:p>
            <a:r>
              <a:rPr lang="es-CR" dirty="0"/>
              <a:t>Para la reducción del error propagado:</a:t>
            </a:r>
          </a:p>
          <a:p>
            <a:pPr lvl="1"/>
            <a:r>
              <a:rPr lang="es-CR" dirty="0"/>
              <a:t>Tomar más muestras en los datos medidos con multímetro.</a:t>
            </a:r>
          </a:p>
          <a:p>
            <a:pPr lvl="1"/>
            <a:r>
              <a:rPr lang="es-CR" dirty="0"/>
              <a:t>Medir la resistencia de referencia (máx.) del potenciómetro con toda la carga.</a:t>
            </a:r>
          </a:p>
          <a:p>
            <a:r>
              <a:rPr lang="es-CR" dirty="0"/>
              <a:t>Limitaciones del sistema de toma de datos:</a:t>
            </a:r>
          </a:p>
          <a:p>
            <a:pPr lvl="1"/>
            <a:r>
              <a:rPr lang="es-CR" dirty="0"/>
              <a:t>Tensión del Arduino no es completamente constante.</a:t>
            </a:r>
          </a:p>
        </p:txBody>
      </p:sp>
    </p:spTree>
    <p:extLst>
      <p:ext uri="{BB962C8B-B14F-4D97-AF65-F5344CB8AC3E}">
        <p14:creationId xmlns:p14="http://schemas.microsoft.com/office/powerpoint/2010/main" val="1356912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Patrón de fondo&#10;&#10;Descripción generada automáticamente con confianza media">
            <a:extLst>
              <a:ext uri="{FF2B5EF4-FFF2-40B4-BE49-F238E27FC236}">
                <a16:creationId xmlns:a16="http://schemas.microsoft.com/office/drawing/2014/main" id="{EBC9FD6E-0F37-F6C9-1780-DCC2A60057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3E68885-95CA-1DF4-24CC-FC3DE5EDB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>
                <a:latin typeface="Times New Roman"/>
                <a:cs typeface="Times New Roman"/>
              </a:rPr>
              <a:t>Práctica – Medición de Resistencia de un potenciómetro con Arduino</a:t>
            </a:r>
            <a:endParaRPr lang="es-ES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F206FF3-D438-3C6D-5E58-EFA67A8678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R" dirty="0"/>
              <a:t>Objetivos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3586AE1-68EA-487D-42C5-5AD6AE975C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10512424" cy="3684588"/>
          </a:xfrm>
        </p:spPr>
        <p:txBody>
          <a:bodyPr>
            <a:normAutofit/>
          </a:bodyPr>
          <a:lstStyle/>
          <a:p>
            <a:r>
              <a:rPr lang="es-MX" dirty="0"/>
              <a:t>Realizar un ejercicio práctico de propagación del error </a:t>
            </a:r>
          </a:p>
          <a:p>
            <a:r>
              <a:rPr lang="es-MX" dirty="0"/>
              <a:t>Implementar una plataforma de adquisición y visualización de datos </a:t>
            </a:r>
          </a:p>
          <a:p>
            <a:r>
              <a:rPr lang="es-MX" dirty="0"/>
              <a:t>Reconocer las limitaciones del sistema de toma de datos</a:t>
            </a:r>
            <a:endParaRPr lang="es-CR" dirty="0"/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1720972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985F5D-C348-28BC-8C74-A5B4D33BC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Medición de la resistencia total del potenciómetro (</a:t>
            </a:r>
            <a:r>
              <a:rPr lang="es-E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s-ES" b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total</a:t>
            </a:r>
            <a:r>
              <a:rPr lang="es-E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s-CR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a 3">
            <a:extLst>
              <a:ext uri="{FF2B5EF4-FFF2-40B4-BE49-F238E27FC236}">
                <a16:creationId xmlns:a16="http://schemas.microsoft.com/office/drawing/2014/main" id="{C2EAA845-C6D1-F6AD-76AB-54AF22DE2D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8658748"/>
              </p:ext>
            </p:extLst>
          </p:nvPr>
        </p:nvGraphicFramePr>
        <p:xfrm>
          <a:off x="4064000" y="2181860"/>
          <a:ext cx="4064000" cy="2494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15223165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9034409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# Medición</a:t>
                      </a:r>
                      <a:endParaRPr lang="es-C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Resistencia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b="1" i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s-ES" sz="1800" b="1" i="1" baseline="-25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r>
                        <a:rPr lang="es-E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(</a:t>
                      </a:r>
                      <a:r>
                        <a:rPr lang="es-CR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± 0,01 </a:t>
                      </a:r>
                      <a:r>
                        <a:rPr lang="es-E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el-GR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Ω</a:t>
                      </a:r>
                      <a:r>
                        <a:rPr lang="es-E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s-CR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89979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1</a:t>
                      </a:r>
                      <a:endParaRPr lang="es-C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9,38</a:t>
                      </a:r>
                      <a:endParaRPr lang="es-C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4354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2</a:t>
                      </a:r>
                      <a:endParaRPr lang="es-C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9,38</a:t>
                      </a:r>
                      <a:endParaRPr lang="es-C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7899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3</a:t>
                      </a:r>
                      <a:endParaRPr lang="es-C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9,37</a:t>
                      </a:r>
                      <a:endParaRPr lang="es-C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3767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4</a:t>
                      </a:r>
                      <a:endParaRPr lang="es-C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9,38</a:t>
                      </a:r>
                      <a:endParaRPr lang="es-C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8487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5</a:t>
                      </a:r>
                      <a:endParaRPr lang="es-C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9,39</a:t>
                      </a:r>
                      <a:endParaRPr lang="es-C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9065095"/>
                  </a:ext>
                </a:extLst>
              </a:tr>
            </a:tbl>
          </a:graphicData>
        </a:graphic>
      </p:graphicFrame>
      <p:sp>
        <p:nvSpPr>
          <p:cNvPr id="10" name="CuadroTexto 9">
            <a:extLst>
              <a:ext uri="{FF2B5EF4-FFF2-40B4-BE49-F238E27FC236}">
                <a16:creationId xmlns:a16="http://schemas.microsoft.com/office/drawing/2014/main" id="{67C1F47A-3134-D3B6-DC2C-8370F6748222}"/>
              </a:ext>
            </a:extLst>
          </p:cNvPr>
          <p:cNvSpPr txBox="1"/>
          <p:nvPr/>
        </p:nvSpPr>
        <p:spPr>
          <a:xfrm>
            <a:off x="4407320" y="4831031"/>
            <a:ext cx="337735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b="1" i="1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s-ES" sz="2400" b="1" i="1" baseline="-25000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total</a:t>
            </a:r>
            <a:r>
              <a:rPr lang="es-ES" sz="2400" b="1" i="1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= (9,38 </a:t>
            </a:r>
            <a:r>
              <a:rPr lang="es-CR" sz="2400" b="1" i="1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± 0,01</a:t>
            </a:r>
            <a:r>
              <a:rPr lang="es-ES" sz="2400" b="1" i="1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) k</a:t>
            </a:r>
            <a:r>
              <a:rPr lang="el-GR" sz="2400" b="1" i="1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Ω</a:t>
            </a:r>
            <a:r>
              <a:rPr lang="es-ES" sz="2400" b="1" i="1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s-CR" sz="2400" b="1" i="1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CCBF0263-6242-601E-7208-0752B5B086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49000" y="58832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6127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1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985F5D-C348-28BC-8C74-A5B4D33BC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Medición de la tensión de referencia (</a:t>
            </a:r>
            <a:r>
              <a:rPr lang="es-E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s-ES" b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ref</a:t>
            </a:r>
            <a:r>
              <a:rPr lang="es-E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s-CR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a 3">
            <a:extLst>
              <a:ext uri="{FF2B5EF4-FFF2-40B4-BE49-F238E27FC236}">
                <a16:creationId xmlns:a16="http://schemas.microsoft.com/office/drawing/2014/main" id="{C2EAA845-C6D1-F6AD-76AB-54AF22DE2D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3486159"/>
              </p:ext>
            </p:extLst>
          </p:nvPr>
        </p:nvGraphicFramePr>
        <p:xfrm>
          <a:off x="4064000" y="2181860"/>
          <a:ext cx="4064000" cy="2865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15223165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9034409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# Medición</a:t>
                      </a:r>
                      <a:endParaRPr lang="es-C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Tensión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b="1" i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</a:t>
                      </a:r>
                      <a:r>
                        <a:rPr lang="es-ES" sz="1800" b="1" i="1" baseline="-25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ref</a:t>
                      </a:r>
                      <a:r>
                        <a:rPr lang="es-E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(</a:t>
                      </a:r>
                      <a:r>
                        <a:rPr lang="es-CR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± 0,01 </a:t>
                      </a:r>
                      <a:r>
                        <a:rPr lang="es-E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V)</a:t>
                      </a:r>
                      <a:endParaRPr lang="es-CR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89979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1</a:t>
                      </a:r>
                      <a:endParaRPr lang="es-C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4,68</a:t>
                      </a:r>
                      <a:endParaRPr lang="es-C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4354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2</a:t>
                      </a:r>
                      <a:endParaRPr lang="es-C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4,88</a:t>
                      </a:r>
                      <a:endParaRPr lang="es-C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7899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3</a:t>
                      </a:r>
                      <a:endParaRPr lang="es-C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4,91</a:t>
                      </a:r>
                      <a:endParaRPr lang="es-C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3767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4</a:t>
                      </a:r>
                      <a:endParaRPr lang="es-C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4,75</a:t>
                      </a:r>
                      <a:endParaRPr lang="es-C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8487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5</a:t>
                      </a:r>
                      <a:endParaRPr lang="es-C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5,02</a:t>
                      </a:r>
                      <a:endParaRPr lang="es-C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9065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6</a:t>
                      </a:r>
                      <a:endParaRPr lang="es-C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4,96</a:t>
                      </a:r>
                      <a:endParaRPr lang="es-C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02121790"/>
                  </a:ext>
                </a:extLst>
              </a:tr>
            </a:tbl>
          </a:graphicData>
        </a:graphic>
      </p:graphicFrame>
      <p:sp>
        <p:nvSpPr>
          <p:cNvPr id="10" name="CuadroTexto 9">
            <a:extLst>
              <a:ext uri="{FF2B5EF4-FFF2-40B4-BE49-F238E27FC236}">
                <a16:creationId xmlns:a16="http://schemas.microsoft.com/office/drawing/2014/main" id="{67C1F47A-3134-D3B6-DC2C-8370F6748222}"/>
              </a:ext>
            </a:extLst>
          </p:cNvPr>
          <p:cNvSpPr txBox="1"/>
          <p:nvPr/>
        </p:nvSpPr>
        <p:spPr>
          <a:xfrm>
            <a:off x="4675111" y="5307319"/>
            <a:ext cx="28417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b="1" i="1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s-ES" sz="2400" b="1" i="1" baseline="-25000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ref</a:t>
            </a:r>
            <a:r>
              <a:rPr lang="es-ES" sz="2400" b="1" i="1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= (4,87 </a:t>
            </a:r>
            <a:r>
              <a:rPr lang="es-CR" sz="2400" b="1" i="1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± 0,13</a:t>
            </a:r>
            <a:r>
              <a:rPr lang="es-ES" sz="2400" b="1" i="1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) V </a:t>
            </a:r>
            <a:endParaRPr lang="es-CR" sz="2400" b="1" i="1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07354AAB-0D2F-3692-F0C5-2636461A29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49000" y="58832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729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45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2B180C-4910-DF9D-5B73-4649C8FF3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Mediciones con Arduino</a:t>
            </a:r>
            <a:endParaRPr lang="es-CR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Tutorial sobre ADC/DAC | DigiKey">
            <a:extLst>
              <a:ext uri="{FF2B5EF4-FFF2-40B4-BE49-F238E27FC236}">
                <a16:creationId xmlns:a16="http://schemas.microsoft.com/office/drawing/2014/main" id="{D1CD41A5-EB8F-59BB-1AB9-7DC1F6A41B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6610" y="1998706"/>
            <a:ext cx="38100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27A12EB-7E60-2019-380A-3BFB30E5A084}"/>
              </a:ext>
            </a:extLst>
          </p:cNvPr>
          <p:cNvSpPr txBox="1"/>
          <p:nvPr/>
        </p:nvSpPr>
        <p:spPr>
          <a:xfrm>
            <a:off x="4682627" y="5278525"/>
            <a:ext cx="28267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sz="2400" b="1" i="1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es-ES" sz="2400" b="1" i="1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Arduino = </a:t>
            </a:r>
            <a:r>
              <a:rPr lang="es-CR" sz="2400" b="1" i="1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±  </a:t>
            </a:r>
            <a:r>
              <a:rPr lang="es-ES" sz="2400" b="1" i="1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5 </a:t>
            </a:r>
            <a:r>
              <a:rPr lang="es-ES" sz="2400" b="1" i="1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mV</a:t>
            </a:r>
            <a:endParaRPr lang="es-CR" sz="2400" b="1" i="1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AD536A5-2520-7A38-E902-AA9CD6BB7821}"/>
              </a:ext>
            </a:extLst>
          </p:cNvPr>
          <p:cNvSpPr txBox="1"/>
          <p:nvPr/>
        </p:nvSpPr>
        <p:spPr>
          <a:xfrm>
            <a:off x="6724420" y="3807684"/>
            <a:ext cx="45908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 V / 1024 niveles = 4,88mV/nivel</a:t>
            </a:r>
            <a:endParaRPr lang="es-C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AC642E0-DB2F-84AA-B882-E210971B8B4A}"/>
              </a:ext>
            </a:extLst>
          </p:cNvPr>
          <p:cNvSpPr txBox="1"/>
          <p:nvPr/>
        </p:nvSpPr>
        <p:spPr>
          <a:xfrm>
            <a:off x="7509372" y="2353369"/>
            <a:ext cx="30209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 bits = 1024 niveles</a:t>
            </a:r>
            <a:endParaRPr lang="es-C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991CE53C-2624-A2AE-ECB4-0936B412A8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049000" y="58832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269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9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Patrón de fondo&#10;&#10;Descripción generada automáticamente con confianza media">
            <a:extLst>
              <a:ext uri="{FF2B5EF4-FFF2-40B4-BE49-F238E27FC236}">
                <a16:creationId xmlns:a16="http://schemas.microsoft.com/office/drawing/2014/main" id="{EBC9FD6E-0F37-F6C9-1780-DCC2A60057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3E68885-95CA-1DF4-24CC-FC3DE5EDB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>
                <a:latin typeface="Times New Roman"/>
                <a:cs typeface="Times New Roman"/>
              </a:rPr>
              <a:t>Práctica – Medición de Resistencia de un potenciómetro con Arduino</a:t>
            </a:r>
            <a:endParaRPr lang="es-ES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F206FF3-D438-3C6D-5E58-EFA67A8678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R" dirty="0"/>
              <a:t>Procedimiento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3586AE1-68EA-487D-42C5-5AD6AE975CB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s-MX" dirty="0"/>
              <a:t>Realizar </a:t>
            </a:r>
            <a:r>
              <a:rPr lang="es-CR" dirty="0"/>
              <a:t>conexión</a:t>
            </a:r>
          </a:p>
          <a:p>
            <a:r>
              <a:rPr lang="es-CR" dirty="0"/>
              <a:t>Medir la tensión de referencia y su incertidumbre</a:t>
            </a:r>
          </a:p>
          <a:p>
            <a:r>
              <a:rPr lang="es-CR" dirty="0"/>
              <a:t>Medir el valor máximo del potenciómetro y su incertidumbre</a:t>
            </a:r>
          </a:p>
          <a:p>
            <a:r>
              <a:rPr lang="es-CR" dirty="0"/>
              <a:t>Correr el programa y visualizar la toma de datos</a:t>
            </a:r>
          </a:p>
          <a:p>
            <a:endParaRPr lang="es-CR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3FF82688-A814-4086-CF2C-38B525CFA0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s-CR" dirty="0"/>
              <a:t>Materiales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78DE4B6B-AD1D-0548-7295-9B5762F7414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s-CR" dirty="0"/>
              <a:t>Arduino UNO y cable USB</a:t>
            </a:r>
          </a:p>
          <a:p>
            <a:r>
              <a:rPr lang="es-CR" dirty="0"/>
              <a:t>Potenciómetro (10 k</a:t>
            </a:r>
            <a:r>
              <a:rPr lang="el-GR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Ω</a:t>
            </a:r>
            <a:r>
              <a:rPr lang="es-CR" dirty="0"/>
              <a:t>)</a:t>
            </a:r>
          </a:p>
          <a:p>
            <a:r>
              <a:rPr lang="es-CR" dirty="0"/>
              <a:t>Resistencia 2,2k</a:t>
            </a:r>
            <a:r>
              <a:rPr lang="el-GR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Ω</a:t>
            </a:r>
            <a:endParaRPr lang="es-CR" dirty="0"/>
          </a:p>
          <a:p>
            <a:r>
              <a:rPr lang="es-CR" dirty="0"/>
              <a:t>LCD (16, 2)</a:t>
            </a:r>
          </a:p>
          <a:p>
            <a:r>
              <a:rPr lang="es-CR" dirty="0"/>
              <a:t>Multímetro</a:t>
            </a:r>
          </a:p>
          <a:p>
            <a:r>
              <a:rPr lang="es-CR" dirty="0"/>
              <a:t>Cables</a:t>
            </a:r>
          </a:p>
        </p:txBody>
      </p:sp>
    </p:spTree>
    <p:extLst>
      <p:ext uri="{BB962C8B-B14F-4D97-AF65-F5344CB8AC3E}">
        <p14:creationId xmlns:p14="http://schemas.microsoft.com/office/powerpoint/2010/main" val="1830544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Patrón de fondo&#10;&#10;Descripción generada automáticamente con confianza media">
            <a:extLst>
              <a:ext uri="{FF2B5EF4-FFF2-40B4-BE49-F238E27FC236}">
                <a16:creationId xmlns:a16="http://schemas.microsoft.com/office/drawing/2014/main" id="{EBC9FD6E-0F37-F6C9-1780-DCC2A60057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3E68885-95CA-1DF4-24CC-FC3DE5EDB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>
                <a:latin typeface="Times New Roman"/>
                <a:cs typeface="Times New Roman"/>
              </a:rPr>
              <a:t>Diagrama del circuito</a:t>
            </a:r>
            <a:endParaRPr lang="es-ES" dirty="0"/>
          </a:p>
        </p:txBody>
      </p:sp>
      <p:pic>
        <p:nvPicPr>
          <p:cNvPr id="13" name="Imagen 12" descr="Diagrama&#10;&#10;Descripción generada automáticamente">
            <a:extLst>
              <a:ext uri="{FF2B5EF4-FFF2-40B4-BE49-F238E27FC236}">
                <a16:creationId xmlns:a16="http://schemas.microsoft.com/office/drawing/2014/main" id="{DD66F42B-FB2E-D3D9-7665-59CB1A1789A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6" t="7095" r="4571" b="7278"/>
          <a:stretch/>
        </p:blipFill>
        <p:spPr>
          <a:xfrm>
            <a:off x="2530679" y="1526257"/>
            <a:ext cx="7130642" cy="49666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51036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Patrón de fondo&#10;&#10;Descripción generada automáticamente con confianza media">
            <a:extLst>
              <a:ext uri="{FF2B5EF4-FFF2-40B4-BE49-F238E27FC236}">
                <a16:creationId xmlns:a16="http://schemas.microsoft.com/office/drawing/2014/main" id="{EBC9FD6E-0F37-F6C9-1780-DCC2A60057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3E68885-95CA-1DF4-24CC-FC3DE5EDB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>
                <a:latin typeface="Times New Roman"/>
                <a:cs typeface="Times New Roman"/>
              </a:rPr>
              <a:t>Código de Arduino</a:t>
            </a:r>
            <a:endParaRPr lang="es-ES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F206FF3-D438-3C6D-5E58-EFA67A8678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R" dirty="0" err="1"/>
              <a:t>Github</a:t>
            </a:r>
            <a:r>
              <a:rPr lang="es-CR" dirty="0"/>
              <a:t>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3586AE1-68EA-487D-42C5-5AD6AE975C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10512424" cy="3684588"/>
          </a:xfrm>
        </p:spPr>
        <p:txBody>
          <a:bodyPr>
            <a:normAutofit/>
          </a:bodyPr>
          <a:lstStyle/>
          <a:p>
            <a:r>
              <a:rPr lang="es-CR" dirty="0">
                <a:hlinkClick r:id="rId3"/>
              </a:rPr>
              <a:t>https://github.com/Gabrielgr01/propagacion-del-error/tree/main</a:t>
            </a:r>
            <a:endParaRPr lang="es-CR" dirty="0"/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681586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Patrón de fondo&#10;&#10;Descripción generada automáticamente con confianza media">
            <a:extLst>
              <a:ext uri="{FF2B5EF4-FFF2-40B4-BE49-F238E27FC236}">
                <a16:creationId xmlns:a16="http://schemas.microsoft.com/office/drawing/2014/main" id="{EBC9FD6E-0F37-F6C9-1780-DCC2A60057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3E68885-95CA-1DF4-24CC-FC3DE5EDB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>
                <a:latin typeface="Times New Roman"/>
                <a:cs typeface="Times New Roman"/>
              </a:rPr>
              <a:t>Demostración</a:t>
            </a:r>
            <a:endParaRPr lang="es-ES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F206FF3-D438-3C6D-5E58-EFA67A8678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R" dirty="0"/>
              <a:t>YouTube: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3586AE1-68EA-487D-42C5-5AD6AE975C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10512424" cy="3684588"/>
          </a:xfrm>
        </p:spPr>
        <p:txBody>
          <a:bodyPr>
            <a:normAutofit/>
          </a:bodyPr>
          <a:lstStyle/>
          <a:p>
            <a:r>
              <a:rPr lang="es-CR" dirty="0">
                <a:hlinkClick r:id="rId3"/>
              </a:rPr>
              <a:t>https://youtu.be/pqu5IQPhlls</a:t>
            </a:r>
            <a:endParaRPr lang="es-CR" dirty="0"/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668203374"/>
      </p:ext>
    </p:extLst>
  </p:cSld>
  <p:clrMapOvr>
    <a:masterClrMapping/>
  </p:clrMapOvr>
</p:sld>
</file>

<file path=ppt/theme/theme1.xml><?xml version="1.0" encoding="utf-8"?>
<a:theme xmlns:a="http://schemas.openxmlformats.org/drawingml/2006/main" name="Tema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1" id="{91946563-5D82-4823-A864-06D08432591D}" vid="{50CAE7C5-E584-4A43-AA58-BE7EC8D2136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TM03457515[[fn=Vista]]</Template>
  <TotalTime>492</TotalTime>
  <Words>400</Words>
  <Application>Microsoft Office PowerPoint</Application>
  <PresentationFormat>Panorámica</PresentationFormat>
  <Paragraphs>88</Paragraphs>
  <Slides>11</Slides>
  <Notes>0</Notes>
  <HiddenSlides>0</HiddenSlides>
  <MMClips>4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Tema1</vt:lpstr>
      <vt:lpstr>Presentación de PowerPoint</vt:lpstr>
      <vt:lpstr>Práctica – Medición de Resistencia de un potenciómetro con Arduino</vt:lpstr>
      <vt:lpstr>Medición de la resistencia total del potenciómetro (Rtotal)</vt:lpstr>
      <vt:lpstr>Medición de la tensión de referencia (Vref)</vt:lpstr>
      <vt:lpstr>Mediciones con Arduino</vt:lpstr>
      <vt:lpstr>Práctica – Medición de Resistencia de un potenciómetro con Arduino</vt:lpstr>
      <vt:lpstr>Diagrama del circuito</vt:lpstr>
      <vt:lpstr>Código de Arduino</vt:lpstr>
      <vt:lpstr>Demostración</vt:lpstr>
      <vt:lpstr>Resultados</vt:lpstr>
      <vt:lpstr>Conclusiones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SOLIS QUESADA ALEXANDER</dc:creator>
  <cp:lastModifiedBy>GONZALEZ RODRIGUEZ GABRIEL ORLANDO</cp:lastModifiedBy>
  <cp:revision>12</cp:revision>
  <dcterms:created xsi:type="dcterms:W3CDTF">2023-07-29T19:17:36Z</dcterms:created>
  <dcterms:modified xsi:type="dcterms:W3CDTF">2023-08-15T06:51:46Z</dcterms:modified>
</cp:coreProperties>
</file>

<file path=docProps/thumbnail.jpeg>
</file>